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60" r:id="rId4"/>
    <p:sldId id="257" r:id="rId5"/>
    <p:sldId id="268" r:id="rId6"/>
    <p:sldId id="269" r:id="rId7"/>
    <p:sldId id="261" r:id="rId8"/>
    <p:sldId id="263" r:id="rId9"/>
    <p:sldId id="265" r:id="rId10"/>
    <p:sldId id="270" r:id="rId11"/>
    <p:sldId id="271" r:id="rId12"/>
    <p:sldId id="272" r:id="rId13"/>
    <p:sldId id="273" r:id="rId14"/>
    <p:sldId id="277" r:id="rId15"/>
    <p:sldId id="276" r:id="rId16"/>
    <p:sldId id="266" r:id="rId17"/>
    <p:sldId id="274" r:id="rId18"/>
    <p:sldId id="275" r:id="rId19"/>
    <p:sldId id="278" r:id="rId20"/>
    <p:sldId id="279" r:id="rId21"/>
    <p:sldId id="290" r:id="rId22"/>
    <p:sldId id="286" r:id="rId23"/>
    <p:sldId id="289" r:id="rId24"/>
    <p:sldId id="287" r:id="rId25"/>
    <p:sldId id="282" r:id="rId26"/>
    <p:sldId id="283" r:id="rId27"/>
    <p:sldId id="284" r:id="rId28"/>
    <p:sldId id="262" r:id="rId29"/>
    <p:sldId id="281" r:id="rId30"/>
    <p:sldId id="285" r:id="rId31"/>
    <p:sldId id="267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996" y="-10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F6EE8-1AAF-41CF-AE07-FFEB62B822EF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9E2A9-8214-43CB-A392-3AA4DA8CD2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8C4D1-6CB1-4830-89D1-4EB8D3D730C3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01708-53F1-4186-AC0D-2D2ECE35A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b.by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12"/>
            <a:ext cx="3161292" cy="2160000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6248" y="3929072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459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http://www.nlb.by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714362"/>
            <a:ext cx="8143932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e-BY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Праца Нацыянальнай бібліятэкі Беларусі над віртуальным праектам “На хвалі часу, у плыні жыцця”, прысвечаным 100-годдзю ўтварэння літаратурнага аб’яднання “Маладняк” </a:t>
            </a:r>
            <a:r>
              <a:rPr lang="en-US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/>
            </a:r>
            <a:br>
              <a:rPr lang="en-US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</a:br>
            <a:r>
              <a:rPr lang="be-BY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(1923-1928),</a:t>
            </a:r>
            <a:r>
              <a:rPr lang="en-US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be-BY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у 2020 годзе</a:t>
            </a:r>
            <a:endParaRPr lang="ru-RU" sz="20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857238"/>
            <a:ext cx="4500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Выстава ў музеі кнігі НББ “Маладнякоўскімі крокамі” (16.01-16.03.2020)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3" name="Рисунок 2" descr="af._vystava_maladnya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357304"/>
            <a:ext cx="2044800" cy="288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1428742"/>
            <a:ext cx="1762125" cy="25908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5" name="Рисунок 4" descr="04_82777556_105981707511576_657357436710656409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143254"/>
            <a:ext cx="1920000" cy="144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6" name="Рисунок 5" descr="8_vystava_maladnia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2330" y="1571618"/>
            <a:ext cx="1720430" cy="144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7" name="Рисунок 6" descr="3_vystava_maladnia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1571618"/>
            <a:ext cx="1920000" cy="144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857239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Лекцыя “Ад «Маладняка» да «Маладосці»”</a:t>
            </a:r>
          </a:p>
          <a:p>
            <a:r>
              <a:rPr lang="ru-RU" sz="1200" b="1" smtClean="0"/>
              <a:t> </a:t>
            </a:r>
            <a:r>
              <a:rPr lang="en-US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(</a:t>
            </a:r>
            <a:r>
              <a:rPr lang="ru-RU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26</a:t>
            </a:r>
            <a:r>
              <a:rPr lang="be-BY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.</a:t>
            </a:r>
            <a:r>
              <a:rPr lang="en-US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02</a:t>
            </a:r>
            <a:r>
              <a:rPr lang="be-BY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.</a:t>
            </a:r>
            <a:r>
              <a:rPr lang="en-US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2020</a:t>
            </a:r>
            <a:r>
              <a:rPr lang="ru-RU" sz="1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на факультэце сацыякультурных камунікацый Беларускага дзяржаўнага ўніверсітэта пры кафедры тэорыі і практыкі перакладу)</a:t>
            </a:r>
          </a:p>
        </p:txBody>
      </p:sp>
      <p:pic>
        <p:nvPicPr>
          <p:cNvPr id="3" name="Рисунок 2" descr="liekcyja_mm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214560"/>
            <a:ext cx="3515625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liekcyja_mm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571618"/>
            <a:ext cx="3428572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785800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2020 год – віртуальны праект “На хвалі часу, у плыні жыцця” і яго папулярызацыя пры </a:t>
            </a:r>
            <a:r>
              <a:rPr lang="en-US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Covid-19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3" name="Рисунок 2" descr="chorny_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14428"/>
            <a:ext cx="2256495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af_skryhan_ja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357304"/>
            <a:ext cx="2143140" cy="126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af_dubou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786064"/>
            <a:ext cx="2231438" cy="16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 flipH="1">
            <a:off x="2500298" y="1428742"/>
            <a:ext cx="1428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e-BY" sz="1200" b="1" dirty="0" smtClean="0">
                <a:solidFill>
                  <a:prstClr val="black"/>
                </a:solidFill>
                <a:latin typeface="Georgia" pitchFamily="18" charset="0"/>
              </a:rPr>
              <a:t>Віртуальны раздзел да 120-годдзя Кузьмы Чорнага</a:t>
            </a:r>
            <a:endParaRPr lang="ru-RU" sz="1200" b="1" dirty="0" smtClean="0">
              <a:solidFill>
                <a:prstClr val="black"/>
              </a:solidFill>
              <a:latin typeface="Georgia" pitchFamily="18" charset="0"/>
            </a:endParaRPr>
          </a:p>
          <a:p>
            <a:endParaRPr lang="ru-RU" sz="1200" b="1" dirty="0"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0826" y="1428742"/>
            <a:ext cx="1428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e-BY" sz="1200" b="1" dirty="0" smtClean="0">
                <a:solidFill>
                  <a:prstClr val="black"/>
                </a:solidFill>
                <a:latin typeface="Georgia" pitchFamily="18" charset="0"/>
              </a:rPr>
              <a:t>Віртуальны раздзел да 115-годдзя Яна Скрыгана</a:t>
            </a:r>
            <a:endParaRPr lang="ru-RU" sz="12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11" name="Рисунок 10" descr="af_alieksandrovi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2857502"/>
            <a:ext cx="2182965" cy="144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429388" y="2928940"/>
            <a:ext cx="1500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e-BY" sz="1200" b="1" dirty="0" smtClean="0">
                <a:solidFill>
                  <a:prstClr val="black"/>
                </a:solidFill>
                <a:latin typeface="Georgia" pitchFamily="18" charset="0"/>
              </a:rPr>
              <a:t>Віртуальны раздзел да 115-годдзя  Андрэя Александровіча</a:t>
            </a:r>
            <a:endParaRPr lang="ru-RU" sz="12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0298" y="2857502"/>
            <a:ext cx="1500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e-BY" sz="1200" b="1" smtClean="0">
                <a:solidFill>
                  <a:prstClr val="black"/>
                </a:solidFill>
                <a:latin typeface="Georgia" pitchFamily="18" charset="0"/>
              </a:rPr>
              <a:t>Віртуальны Віртуальны раздзел да 120-годдзя Уладзіміра Дубоўкі</a:t>
            </a:r>
            <a:endParaRPr lang="ru-RU" sz="1200" b="1" smtClean="0">
              <a:solidFill>
                <a:prstClr val="black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857239"/>
            <a:ext cx="4929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Віртуальны раздзел да юбілею Кузьмы Чорнага (1900-1944)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3" name="Рисунок 2" descr="chorny_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71618"/>
            <a:ext cx="2820619" cy="180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29297" t="29062" r="46094" b="50078"/>
          <a:stretch>
            <a:fillRect/>
          </a:stretch>
        </p:blipFill>
        <p:spPr bwMode="auto">
          <a:xfrm>
            <a:off x="4000496" y="1571618"/>
            <a:ext cx="3397759" cy="1800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143372" y="3429006"/>
            <a:ext cx="2643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000" b="1" dirty="0" smtClean="0">
                <a:latin typeface="Georgia" pitchFamily="18" charset="0"/>
              </a:rPr>
              <a:t>Прэзентацыя прайшла 24.06.2020</a:t>
            </a:r>
            <a:endParaRPr lang="ru-RU" sz="1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 l="5274" t="12187" r="21485" b="33438"/>
          <a:stretch>
            <a:fillRect/>
          </a:stretch>
        </p:blipFill>
        <p:spPr bwMode="auto">
          <a:xfrm>
            <a:off x="0" y="428610"/>
            <a:ext cx="8929654" cy="414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857238"/>
            <a:ext cx="4929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Літаратурны музей Кузьмы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Чорнага</a:t>
            </a:r>
            <a:r>
              <a:rPr lang="en-US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(аграгарадок Цімкавічы, Капыльскі раён, Мінская вобласць)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3" name="Picture 3" descr="\\sfs2\IAO\Чорны К\Для Яўгена\5. Ушанаванне памяці Кузьмы Чорнага\Для слайдэра Літ.музей КЧ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42"/>
            <a:ext cx="3188900" cy="21600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\\sfs2\IAO\Чорны К\Для Яўгена\5. Ушанаванне памяці Кузьмы Чорнага\Для слайдэра Літ.музей КЧ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071816"/>
            <a:ext cx="1920000" cy="14400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hornylitmuzsl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428742"/>
            <a:ext cx="2698683" cy="180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Рисунок 5" descr="chornylitmuzsl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071816"/>
            <a:ext cx="2162111" cy="1440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слай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01223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4546" y="857238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Віртуальны раздзел да юбілею Уладзіміра Дубоўкі (1900 </a:t>
            </a:r>
            <a:r>
              <a:rPr lang="be-BY" sz="14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або </a:t>
            </a:r>
            <a:r>
              <a:rPr lang="be-BY" sz="14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1901-19</a:t>
            </a:r>
            <a:r>
              <a:rPr lang="en-US" sz="14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76</a:t>
            </a:r>
            <a:r>
              <a:rPr lang="be-BY" sz="14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)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7" name="Рисунок 6" descr="af_dubou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928676"/>
            <a:ext cx="2160000" cy="162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 descr="af_dubou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714626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8164" t="41748" r="35547" b="25293"/>
          <a:stretch>
            <a:fillRect/>
          </a:stretch>
        </p:blipFill>
        <p:spPr bwMode="auto">
          <a:xfrm>
            <a:off x="2571736" y="1500180"/>
            <a:ext cx="3160000" cy="18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Рисунок 7" descr="anlajn_konkurs_dubou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4690" y="1142990"/>
            <a:ext cx="2979310" cy="216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714612" y="328613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000" b="1" dirty="0" smtClean="0">
                <a:latin typeface="Georgia" pitchFamily="18" charset="0"/>
              </a:rPr>
              <a:t>Віртуальная прэзентацыя да юбілею У. Дубоўкі</a:t>
            </a:r>
            <a:endParaRPr lang="ru-RU" sz="1000" b="1" dirty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12" y="3286130"/>
            <a:ext cx="2857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000" b="1" dirty="0" smtClean="0">
                <a:latin typeface="Georgia" pitchFamily="18" charset="0"/>
              </a:rPr>
              <a:t>Рэспубліканскі анлайн-конкурс чытальнікаў “О, Беларусь, мая шыпшына” (1 кастрычніка–15 лістапада)</a:t>
            </a:r>
            <a:endParaRPr lang="ru-RU" sz="1000" b="1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4143386"/>
            <a:ext cx="2714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000" b="1" smtClean="0">
                <a:latin typeface="Georgia" pitchFamily="18" charset="0"/>
              </a:rPr>
              <a:t>Паўнатэкставае алічбаванае выданне  Збора твораў У.Дубоўкі (2017) </a:t>
            </a:r>
            <a:endParaRPr lang="ru-RU" sz="1000" b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8438" t="16855" r="11874" b="74014"/>
          <a:stretch>
            <a:fillRect/>
          </a:stretch>
        </p:blipFill>
        <p:spPr bwMode="auto">
          <a:xfrm>
            <a:off x="0" y="0"/>
            <a:ext cx="9144000" cy="9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3183" t="17578" r="13574" b="41222"/>
          <a:stretch>
            <a:fillRect/>
          </a:stretch>
        </p:blipFill>
        <p:spPr bwMode="auto">
          <a:xfrm>
            <a:off x="0" y="928676"/>
            <a:ext cx="9144000" cy="421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429388" y="1428742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Спасылка на поўны тэкст артыкула</a:t>
            </a:r>
            <a:endParaRPr lang="ru-RU" i="1" dirty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6000760" y="1785932"/>
            <a:ext cx="500066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4546" y="857239"/>
            <a:ext cx="4714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Ушанаванне памяці </a:t>
            </a:r>
            <a:r>
              <a:rPr lang="be-BY" sz="16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Уладзіміра Дубоўкі</a:t>
            </a:r>
            <a:endParaRPr lang="ru-RU" sz="16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4" name="Рисунок 3" descr="\\Sfs2\iao\Маладняк\На хвалі часу, у плыні жыцця\Уладзімір Дубоўка\5. Ушанаванне памяці Уладзіміра Дубоўкі\Поставская детская б-ка\Жыццё маё - ц__ вас__лёк, ц__ ружа...JPG"/>
          <p:cNvPicPr/>
          <p:nvPr/>
        </p:nvPicPr>
        <p:blipFill>
          <a:blip r:embed="rId2" cstate="print"/>
          <a:srcRect t="-2286" r="1" b="4007"/>
          <a:stretch>
            <a:fillRect/>
          </a:stretch>
        </p:blipFill>
        <p:spPr bwMode="auto">
          <a:xfrm>
            <a:off x="142844" y="1500180"/>
            <a:ext cx="3000396" cy="244856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4678" y="1643056"/>
            <a:ext cx="13573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smtClean="0">
                <a:latin typeface="Georgia" pitchFamily="18" charset="0"/>
                <a:cs typeface="Times New Roman" pitchFamily="18" charset="0"/>
              </a:rPr>
              <a:t>Пастаўская дзіцячая бібліятэка імя У. Дубоўкі</a:t>
            </a:r>
            <a:br>
              <a:rPr lang="ru-RU" sz="1200" b="1" smtClean="0">
                <a:latin typeface="Georgia" pitchFamily="18" charset="0"/>
                <a:cs typeface="Times New Roman" pitchFamily="18" charset="0"/>
              </a:rPr>
            </a:br>
            <a:r>
              <a:rPr lang="be-BY" sz="1200" b="1" smtClean="0">
                <a:latin typeface="Georgia" pitchFamily="18" charset="0"/>
                <a:cs typeface="Times New Roman" pitchFamily="18" charset="0"/>
              </a:rPr>
              <a:t>(г. Паставы, Віцебская вобласць)</a:t>
            </a:r>
            <a:endParaRPr lang="ru-RU" sz="1200" b="1" dirty="0" smtClean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\\Sfs2\iao\Маладняк\На хвалі часу, у плыні жыцця\Уладзімір Дубоўка\5. Ушанаванне памяці Уладзіміра Дубоўкі\CШ № 1, Мядель\1868gMTxIh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8"/>
            <a:ext cx="2714644" cy="252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500958" y="1643056"/>
            <a:ext cx="1428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Georgia" pitchFamily="18" charset="0"/>
                <a:cs typeface="Times New Roman" pitchFamily="18" charset="0"/>
              </a:rPr>
              <a:t>СШ № 1 г. </a:t>
            </a:r>
            <a:r>
              <a:rPr lang="ru-RU" sz="1200" b="1" dirty="0" err="1" smtClean="0">
                <a:latin typeface="Georgia" pitchFamily="18" charset="0"/>
                <a:cs typeface="Times New Roman" pitchFamily="18" charset="0"/>
              </a:rPr>
              <a:t>Мядзеля</a:t>
            </a:r>
            <a:r>
              <a:rPr lang="ru-RU" sz="1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Georgia" pitchFamily="18" charset="0"/>
                <a:cs typeface="Times New Roman" pitchFamily="18" charset="0"/>
              </a:rPr>
              <a:t>імя</a:t>
            </a:r>
            <a:r>
              <a:rPr lang="ru-RU" sz="1200" b="1" dirty="0" smtClean="0">
                <a:latin typeface="Georgia" pitchFamily="18" charset="0"/>
                <a:cs typeface="Times New Roman" pitchFamily="18" charset="0"/>
              </a:rPr>
              <a:t> У. </a:t>
            </a:r>
            <a:r>
              <a:rPr lang="ru-RU" sz="1200" b="1" dirty="0" err="1" smtClean="0">
                <a:latin typeface="Georgia" pitchFamily="18" charset="0"/>
                <a:cs typeface="Times New Roman" pitchFamily="18" charset="0"/>
              </a:rPr>
              <a:t>Дубоўкі</a:t>
            </a:r>
            <a:r>
              <a:rPr lang="ru-RU" sz="1200" b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Georgia" pitchFamily="18" charset="0"/>
                <a:cs typeface="Times New Roman" pitchFamily="18" charset="0"/>
              </a:rPr>
            </a:br>
            <a:r>
              <a:rPr lang="be-BY" sz="1200" b="1" dirty="0" smtClean="0">
                <a:latin typeface="Georgia" pitchFamily="18" charset="0"/>
                <a:cs typeface="Times New Roman" pitchFamily="18" charset="0"/>
              </a:rPr>
              <a:t>(г. Мядзел, Мінская вобласць)</a:t>
            </a:r>
            <a:endParaRPr lang="ru-RU" sz="1200" b="1" dirty="0" smtClean="0"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lajn_konkurs_dubou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1428742"/>
            <a:ext cx="2482758" cy="180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857356" y="785800"/>
            <a:ext cx="5929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Рэспубліканскі анлайн-конкурс чытальнікаў “О, Беларусь, мая шыпшына” (1 кастрычніка–15 лістапада 2020 г.)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285866"/>
            <a:ext cx="5786446" cy="3308598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100" b="1" dirty="0" err="1" smtClean="0">
                <a:latin typeface="Georgia" pitchFamily="18" charset="0"/>
              </a:rPr>
              <a:t>Рэспубліканскі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анлайн</a:t>
            </a:r>
            <a:r>
              <a:rPr lang="ru-RU" sz="1100" b="1" dirty="0" smtClean="0">
                <a:latin typeface="Georgia" pitchFamily="18" charset="0"/>
              </a:rPr>
              <a:t> конкурс </a:t>
            </a:r>
            <a:r>
              <a:rPr lang="ru-RU" sz="1100" b="1" dirty="0" err="1" smtClean="0">
                <a:latin typeface="Georgia" pitchFamily="18" charset="0"/>
              </a:rPr>
              <a:t>чытальнікаў</a:t>
            </a:r>
            <a:r>
              <a:rPr lang="ru-RU" sz="1100" b="1" dirty="0" smtClean="0">
                <a:latin typeface="Georgia" pitchFamily="18" charset="0"/>
              </a:rPr>
              <a:t> “О, Беларусь, мая </a:t>
            </a:r>
            <a:r>
              <a:rPr lang="ru-RU" sz="1100" b="1" dirty="0" err="1" smtClean="0">
                <a:latin typeface="Georgia" pitchFamily="18" charset="0"/>
              </a:rPr>
              <a:t>шыпшына</a:t>
            </a:r>
            <a:r>
              <a:rPr lang="ru-RU" sz="1100" b="1" dirty="0" smtClean="0">
                <a:latin typeface="Georgia" pitchFamily="18" charset="0"/>
              </a:rPr>
              <a:t> ” </a:t>
            </a:r>
            <a:r>
              <a:rPr lang="ru-RU" sz="1100" b="1" dirty="0" err="1" smtClean="0">
                <a:latin typeface="Georgia" pitchFamily="18" charset="0"/>
              </a:rPr>
              <a:t>праводзіўся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Нацыянальнай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бібліятэкай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Беларусі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сумесна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з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інфармацыйнымі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партнёрамі</a:t>
            </a:r>
            <a:r>
              <a:rPr lang="ru-RU" sz="1100" b="1" dirty="0" smtClean="0">
                <a:latin typeface="Georgia" pitchFamily="18" charset="0"/>
              </a:rPr>
              <a:t> – </a:t>
            </a:r>
            <a:r>
              <a:rPr lang="ru-RU" sz="1100" b="1" dirty="0" err="1" smtClean="0">
                <a:latin typeface="Georgia" pitchFamily="18" charset="0"/>
              </a:rPr>
              <a:t>часопісамі</a:t>
            </a:r>
            <a:r>
              <a:rPr lang="ru-RU" sz="1100" b="1" dirty="0" smtClean="0">
                <a:latin typeface="Georgia" pitchFamily="18" charset="0"/>
              </a:rPr>
              <a:t> “</a:t>
            </a:r>
            <a:r>
              <a:rPr lang="ru-RU" sz="1100" b="1" dirty="0" err="1" smtClean="0">
                <a:latin typeface="Georgia" pitchFamily="18" charset="0"/>
              </a:rPr>
              <a:t>Маладосць</a:t>
            </a:r>
            <a:r>
              <a:rPr lang="ru-RU" sz="1100" b="1" dirty="0" smtClean="0">
                <a:latin typeface="Georgia" pitchFamily="18" charset="0"/>
              </a:rPr>
              <a:t>” </a:t>
            </a:r>
            <a:r>
              <a:rPr lang="ru-RU" sz="1100" b="1" dirty="0" err="1" smtClean="0">
                <a:latin typeface="Georgia" pitchFamily="18" charset="0"/>
              </a:rPr>
              <a:t>і</a:t>
            </a:r>
            <a:r>
              <a:rPr lang="ru-RU" sz="1100" b="1" dirty="0" smtClean="0">
                <a:latin typeface="Georgia" pitchFamily="18" charset="0"/>
              </a:rPr>
              <a:t> “</a:t>
            </a:r>
            <a:r>
              <a:rPr lang="ru-RU" sz="1100" b="1" dirty="0" err="1" smtClean="0">
                <a:latin typeface="Georgia" pitchFamily="18" charset="0"/>
              </a:rPr>
              <a:t>Бярозка</a:t>
            </a:r>
            <a:r>
              <a:rPr lang="ru-RU" sz="1100" b="1" dirty="0" smtClean="0">
                <a:latin typeface="Georgia" pitchFamily="18" charset="0"/>
              </a:rPr>
              <a:t>”.</a:t>
            </a:r>
            <a:endParaRPr lang="ru-RU" sz="1100" dirty="0" smtClean="0">
              <a:latin typeface="Georgia" pitchFamily="18" charset="0"/>
            </a:endParaRPr>
          </a:p>
          <a:p>
            <a:r>
              <a:rPr lang="ru-RU" sz="1100" dirty="0" err="1" smtClean="0">
                <a:latin typeface="Georgia" pitchFamily="18" charset="0"/>
              </a:rPr>
              <a:t>Прыемнай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нечаканасцю</a:t>
            </a:r>
            <a:r>
              <a:rPr lang="ru-RU" sz="1100" dirty="0" smtClean="0">
                <a:latin typeface="Georgia" pitchFamily="18" charset="0"/>
              </a:rPr>
              <a:t> стала для </a:t>
            </a:r>
            <a:r>
              <a:rPr lang="ru-RU" sz="1100" dirty="0" err="1" smtClean="0">
                <a:latin typeface="Georgia" pitchFamily="18" charset="0"/>
              </a:rPr>
              <a:t>арганізатараў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колькасць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атрыманых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творчых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прац</a:t>
            </a:r>
            <a:r>
              <a:rPr lang="ru-RU" sz="1100" dirty="0" smtClean="0">
                <a:latin typeface="Georgia" pitchFamily="18" charset="0"/>
              </a:rPr>
              <a:t> – каля 880 </a:t>
            </a:r>
            <a:r>
              <a:rPr lang="ru-RU" sz="1100" dirty="0" err="1" smtClean="0">
                <a:latin typeface="Georgia" pitchFamily="18" charset="0"/>
              </a:rPr>
              <a:t>відэа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даслалі</a:t>
            </a:r>
            <a:r>
              <a:rPr lang="ru-RU" sz="1100" dirty="0" smtClean="0">
                <a:latin typeface="Georgia" pitchFamily="18" charset="0"/>
              </a:rPr>
              <a:t> нам </a:t>
            </a:r>
            <a:r>
              <a:rPr lang="ru-RU" sz="1100" dirty="0" err="1" smtClean="0">
                <a:latin typeface="Georgia" pitchFamily="18" charset="0"/>
              </a:rPr>
              <a:t>чытальнікі</a:t>
            </a:r>
            <a:r>
              <a:rPr lang="ru-RU" sz="1100" dirty="0" smtClean="0">
                <a:latin typeface="Georgia" pitchFamily="18" charset="0"/>
              </a:rPr>
              <a:t> розных </a:t>
            </a:r>
            <a:r>
              <a:rPr lang="ru-RU" sz="1100" dirty="0" err="1" smtClean="0">
                <a:latin typeface="Georgia" pitchFamily="18" charset="0"/>
              </a:rPr>
              <a:t>узростаў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з</a:t>
            </a:r>
            <a:r>
              <a:rPr lang="ru-RU" sz="1100" dirty="0" smtClean="0">
                <a:latin typeface="Georgia" pitchFamily="18" charset="0"/>
              </a:rPr>
              <a:t> усёй </a:t>
            </a:r>
            <a:r>
              <a:rPr lang="ru-RU" sz="1100" dirty="0" err="1" smtClean="0">
                <a:latin typeface="Georgia" pitchFamily="18" charset="0"/>
              </a:rPr>
              <a:t>Беларусі</a:t>
            </a:r>
            <a:r>
              <a:rPr lang="ru-RU" sz="1100" dirty="0" smtClean="0">
                <a:latin typeface="Georgia" pitchFamily="18" charset="0"/>
              </a:rPr>
              <a:t> (</a:t>
            </a:r>
            <a:r>
              <a:rPr lang="ru-RU" sz="1100" dirty="0" err="1" smtClean="0">
                <a:latin typeface="Georgia" pitchFamily="18" charset="0"/>
              </a:rPr>
              <a:t>асабліва</a:t>
            </a:r>
            <a:r>
              <a:rPr lang="ru-RU" sz="1100" dirty="0" smtClean="0">
                <a:latin typeface="Georgia" pitchFamily="18" charset="0"/>
              </a:rPr>
              <a:t> шмат </a:t>
            </a:r>
            <a:r>
              <a:rPr lang="ru-RU" sz="1100" dirty="0" err="1" smtClean="0">
                <a:latin typeface="Georgia" pitchFamily="18" charset="0"/>
              </a:rPr>
              <a:t>удзельнікаў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з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Мінскай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Магілёўскай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абласцей</a:t>
            </a:r>
            <a:r>
              <a:rPr lang="ru-RU" sz="1100" dirty="0" smtClean="0">
                <a:latin typeface="Georgia" pitchFamily="18" charset="0"/>
              </a:rPr>
              <a:t>), а </a:t>
            </a:r>
            <a:r>
              <a:rPr lang="ru-RU" sz="1100" dirty="0" err="1" smtClean="0">
                <a:latin typeface="Georgia" pitchFamily="18" charset="0"/>
              </a:rPr>
              <a:t>таксама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з-за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мяжы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Такім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чынам</a:t>
            </a:r>
            <a:r>
              <a:rPr lang="ru-RU" sz="1100" dirty="0" smtClean="0">
                <a:latin typeface="Georgia" pitchFamily="18" charset="0"/>
              </a:rPr>
              <a:t>, конкурс </a:t>
            </a:r>
            <a:r>
              <a:rPr lang="ru-RU" sz="1100" dirty="0" err="1" smtClean="0">
                <a:latin typeface="Georgia" pitchFamily="18" charset="0"/>
              </a:rPr>
              <a:t>набыў</a:t>
            </a:r>
            <a:r>
              <a:rPr lang="ru-RU" sz="1100" dirty="0" smtClean="0">
                <a:latin typeface="Georgia" pitchFamily="18" charset="0"/>
              </a:rPr>
              <a:t> не </a:t>
            </a:r>
            <a:r>
              <a:rPr lang="ru-RU" sz="1100" dirty="0" err="1" smtClean="0">
                <a:latin typeface="Georgia" pitchFamily="18" charset="0"/>
              </a:rPr>
              <a:t>толькі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агульнарэспубліканскі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але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міжнародны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рэзананс</a:t>
            </a:r>
            <a:r>
              <a:rPr lang="ru-RU" sz="1100" dirty="0" smtClean="0">
                <a:latin typeface="Georgia" pitchFamily="18" charset="0"/>
              </a:rPr>
              <a:t>. </a:t>
            </a:r>
            <a:r>
              <a:rPr lang="ru-RU" sz="1100" dirty="0" err="1" smtClean="0">
                <a:latin typeface="Georgia" pitchFamily="18" charset="0"/>
              </a:rPr>
              <a:t>Вялікая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цікавасць</a:t>
            </a:r>
            <a:r>
              <a:rPr lang="ru-RU" sz="1100" dirty="0" smtClean="0">
                <a:latin typeface="Georgia" pitchFamily="18" charset="0"/>
              </a:rPr>
              <a:t> да конкурсу, </a:t>
            </a:r>
            <a:r>
              <a:rPr lang="ru-RU" sz="1100" dirty="0" err="1" smtClean="0">
                <a:latin typeface="Georgia" pitchFamily="18" charset="0"/>
              </a:rPr>
              <a:t>захапленне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творчасцю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паэта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пераважна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высокі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мастацкі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ўзровень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творчых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прац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нашых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удзельнікаў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вельмі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ўразіў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пакінуў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самыя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найлепшыя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водгукі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гледачоў</a:t>
            </a:r>
            <a:r>
              <a:rPr lang="ru-RU" sz="1100" dirty="0" smtClean="0">
                <a:latin typeface="Georgia" pitchFamily="18" charset="0"/>
              </a:rPr>
              <a:t>. </a:t>
            </a:r>
            <a:r>
              <a:rPr lang="ru-RU" sz="1100" dirty="0" err="1" smtClean="0">
                <a:latin typeface="Georgia" pitchFamily="18" charset="0"/>
              </a:rPr>
              <a:t>Творчыя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працы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ацэньвалі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супрацоўнікі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Нацыянальнай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бібліятэкі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Беларусі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запрошанае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экспертнае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журы</a:t>
            </a:r>
            <a:r>
              <a:rPr lang="ru-RU" sz="1100" dirty="0" smtClean="0">
                <a:latin typeface="Georgia" pitchFamily="18" charset="0"/>
              </a:rPr>
              <a:t>: </a:t>
            </a:r>
          </a:p>
          <a:p>
            <a:r>
              <a:rPr lang="ru-RU" sz="1100" b="1" dirty="0" err="1" smtClean="0">
                <a:latin typeface="Georgia" pitchFamily="18" charset="0"/>
              </a:rPr>
              <a:t>Ірына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Эрнстаўна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Багдановіч</a:t>
            </a:r>
            <a:r>
              <a:rPr lang="ru-RU" sz="1100" dirty="0" smtClean="0">
                <a:latin typeface="Georgia" pitchFamily="18" charset="0"/>
              </a:rPr>
              <a:t> – </a:t>
            </a:r>
            <a:r>
              <a:rPr lang="ru-RU" sz="1100" dirty="0" err="1" smtClean="0">
                <a:latin typeface="Georgia" pitchFamily="18" charset="0"/>
              </a:rPr>
              <a:t>беларуская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паэтка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кандыдат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філалагічных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навук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дацэнт</a:t>
            </a:r>
            <a:r>
              <a:rPr lang="ru-RU" sz="1100" dirty="0" smtClean="0">
                <a:latin typeface="Georgia" pitchFamily="18" charset="0"/>
              </a:rPr>
              <a:t> кафедры </a:t>
            </a:r>
            <a:r>
              <a:rPr lang="ru-RU" sz="1100" dirty="0" err="1" smtClean="0">
                <a:latin typeface="Georgia" pitchFamily="18" charset="0"/>
              </a:rPr>
              <a:t>гісторыі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беларускай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літаратуры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філалагічнага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факультэта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Беларускага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дзяржаўнага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ўніверсітэта</a:t>
            </a:r>
            <a:endParaRPr lang="ru-RU" sz="1100" dirty="0" smtClean="0">
              <a:latin typeface="Georgia" pitchFamily="18" charset="0"/>
            </a:endParaRPr>
          </a:p>
          <a:p>
            <a:r>
              <a:rPr lang="ru-RU" sz="1100" b="1" dirty="0" err="1" smtClean="0">
                <a:latin typeface="Georgia" pitchFamily="18" charset="0"/>
              </a:rPr>
              <a:t>Аксана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Аляксееўна</a:t>
            </a:r>
            <a:r>
              <a:rPr lang="ru-RU" sz="1100" b="1" dirty="0" smtClean="0">
                <a:latin typeface="Georgia" pitchFamily="18" charset="0"/>
              </a:rPr>
              <a:t> </a:t>
            </a:r>
            <a:r>
              <a:rPr lang="ru-RU" sz="1100" b="1" dirty="0" err="1" smtClean="0">
                <a:latin typeface="Georgia" pitchFamily="18" charset="0"/>
              </a:rPr>
              <a:t>Данільчык</a:t>
            </a:r>
            <a:r>
              <a:rPr lang="ru-RU" sz="1100" dirty="0" smtClean="0">
                <a:latin typeface="Georgia" pitchFamily="18" charset="0"/>
              </a:rPr>
              <a:t> – </a:t>
            </a:r>
            <a:r>
              <a:rPr lang="ru-RU" sz="1100" dirty="0" err="1" smtClean="0">
                <a:latin typeface="Georgia" pitchFamily="18" charset="0"/>
              </a:rPr>
              <a:t>беларуская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паэтка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перакладчыца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кандыдат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філалагічных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навук</a:t>
            </a:r>
            <a:endParaRPr lang="ru-RU" sz="1100" dirty="0" smtClean="0">
              <a:latin typeface="Georgia" pitchFamily="18" charset="0"/>
            </a:endParaRPr>
          </a:p>
          <a:p>
            <a:r>
              <a:rPr lang="ru-RU" sz="1100" b="1" dirty="0" smtClean="0">
                <a:latin typeface="Georgia" pitchFamily="18" charset="0"/>
              </a:rPr>
              <a:t>Алеся </a:t>
            </a:r>
            <a:r>
              <a:rPr lang="ru-RU" sz="1100" b="1" dirty="0" err="1" smtClean="0">
                <a:latin typeface="Georgia" pitchFamily="18" charset="0"/>
              </a:rPr>
              <a:t>Сівохіна</a:t>
            </a:r>
            <a:r>
              <a:rPr lang="ru-RU" sz="1100" dirty="0" smtClean="0">
                <a:latin typeface="Georgia" pitchFamily="18" charset="0"/>
              </a:rPr>
              <a:t> – </a:t>
            </a:r>
            <a:r>
              <a:rPr lang="ru-RU" sz="1100" dirty="0" err="1" smtClean="0">
                <a:latin typeface="Georgia" pitchFamily="18" charset="0"/>
              </a:rPr>
              <a:t>аўтар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выканаўца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ўласных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песень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рэжысёр</a:t>
            </a:r>
            <a:r>
              <a:rPr lang="ru-RU" sz="1100" dirty="0" smtClean="0">
                <a:latin typeface="Georgia" pitchFamily="18" charset="0"/>
              </a:rPr>
              <a:t>, </a:t>
            </a:r>
            <a:r>
              <a:rPr lang="ru-RU" sz="1100" dirty="0" err="1" smtClean="0">
                <a:latin typeface="Georgia" pitchFamily="18" charset="0"/>
              </a:rPr>
              <a:t>мастацкі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кіраўнік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народнага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літаратурнага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тэатра</a:t>
            </a:r>
            <a:r>
              <a:rPr lang="ru-RU" sz="1100" dirty="0" smtClean="0">
                <a:latin typeface="Georgia" pitchFamily="18" charset="0"/>
              </a:rPr>
              <a:t> “</a:t>
            </a:r>
            <a:r>
              <a:rPr lang="ru-RU" sz="1100" dirty="0" err="1" smtClean="0">
                <a:latin typeface="Georgia" pitchFamily="18" charset="0"/>
              </a:rPr>
              <a:t>Жывое</a:t>
            </a:r>
            <a:r>
              <a:rPr lang="ru-RU" sz="1100" dirty="0" smtClean="0">
                <a:latin typeface="Georgia" pitchFamily="18" charset="0"/>
              </a:rPr>
              <a:t> слова”</a:t>
            </a:r>
          </a:p>
          <a:p>
            <a:r>
              <a:rPr lang="ru-RU" sz="1100" dirty="0" err="1" smtClean="0">
                <a:latin typeface="Georgia" pitchFamily="18" charset="0"/>
              </a:rPr>
              <a:t>Вылучаліся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пераможцы</a:t>
            </a:r>
            <a:r>
              <a:rPr lang="ru-RU" sz="1100" dirty="0" smtClean="0">
                <a:latin typeface="Georgia" pitchFamily="18" charset="0"/>
              </a:rPr>
              <a:t> па </a:t>
            </a:r>
            <a:r>
              <a:rPr lang="ru-RU" sz="1100" dirty="0" err="1" smtClean="0">
                <a:latin typeface="Georgia" pitchFamily="18" charset="0"/>
              </a:rPr>
              <a:t>ўзроставых</a:t>
            </a:r>
            <a:r>
              <a:rPr lang="ru-RU" sz="1100" dirty="0" smtClean="0">
                <a:latin typeface="Georgia" pitchFamily="18" charset="0"/>
              </a:rPr>
              <a:t> </a:t>
            </a:r>
            <a:r>
              <a:rPr lang="ru-RU" sz="1100" dirty="0" err="1" smtClean="0">
                <a:latin typeface="Georgia" pitchFamily="18" charset="0"/>
              </a:rPr>
              <a:t>катэгорыях</a:t>
            </a:r>
            <a:r>
              <a:rPr lang="ru-RU" sz="1100" dirty="0" smtClean="0">
                <a:latin typeface="Georgia" pitchFamily="18" charset="0"/>
              </a:rPr>
              <a:t> (6–9 г., 10–13 г., 14–17 г., 18 +).</a:t>
            </a:r>
            <a:endParaRPr lang="ru-RU" sz="11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слай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-3234" t="15385" r="1344" b="9140"/>
          <a:stretch>
            <a:fillRect/>
          </a:stretch>
        </p:blipFill>
        <p:spPr bwMode="auto">
          <a:xfrm>
            <a:off x="-324544" y="0"/>
            <a:ext cx="957706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857238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1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Пераможцы рэспубліканскага конкурсу чытальнікаў “О, Беларусь, мая шыпшына” ў розных катэгорыях</a:t>
            </a:r>
            <a:endParaRPr lang="ru-RU" sz="16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3515" t="26250" r="39062" b="13750"/>
          <a:stretch>
            <a:fillRect/>
          </a:stretch>
        </p:blipFill>
        <p:spPr bwMode="auto">
          <a:xfrm>
            <a:off x="285720" y="1500180"/>
            <a:ext cx="2205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 l="4101" t="30000" r="39062" b="10937"/>
          <a:stretch>
            <a:fillRect/>
          </a:stretch>
        </p:blipFill>
        <p:spPr bwMode="auto">
          <a:xfrm>
            <a:off x="285720" y="3071816"/>
            <a:ext cx="221714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71736" y="3357568"/>
            <a:ext cx="12858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000" b="1" dirty="0" smtClean="0">
                <a:latin typeface="Georgia" pitchFamily="18" charset="0"/>
              </a:rPr>
              <a:t>1 </a:t>
            </a:r>
            <a:r>
              <a:rPr lang="ru-RU" sz="1000" b="1" dirty="0" err="1" smtClean="0">
                <a:latin typeface="Georgia" pitchFamily="18" charset="0"/>
              </a:rPr>
              <a:t>месца</a:t>
            </a:r>
            <a:r>
              <a:rPr lang="ru-RU" sz="1000" b="1" dirty="0" smtClean="0">
                <a:latin typeface="Georgia" pitchFamily="18" charset="0"/>
              </a:rPr>
              <a:t> </a:t>
            </a:r>
            <a:r>
              <a:rPr lang="ru-RU" sz="1000" b="1" dirty="0" err="1" smtClean="0">
                <a:latin typeface="Georgia" pitchFamily="18" charset="0"/>
              </a:rPr>
              <a:t>ў</a:t>
            </a:r>
            <a:r>
              <a:rPr lang="ru-RU" sz="1000" b="1" dirty="0" smtClean="0">
                <a:latin typeface="Georgia" pitchFamily="18" charset="0"/>
              </a:rPr>
              <a:t> </a:t>
            </a:r>
            <a:r>
              <a:rPr lang="ru-RU" sz="1000" b="1" dirty="0" err="1" smtClean="0">
                <a:latin typeface="Georgia" pitchFamily="18" charset="0"/>
              </a:rPr>
              <a:t>катэгорыі</a:t>
            </a:r>
            <a:r>
              <a:rPr lang="ru-RU" sz="1000" b="1" dirty="0" smtClean="0">
                <a:latin typeface="Georgia" pitchFamily="18" charset="0"/>
              </a:rPr>
              <a:t> </a:t>
            </a:r>
          </a:p>
          <a:p>
            <a:pPr fontAlgn="base"/>
            <a:r>
              <a:rPr lang="ru-RU" sz="1000" b="1" dirty="0" smtClean="0">
                <a:latin typeface="Georgia" pitchFamily="18" charset="0"/>
              </a:rPr>
              <a:t>10–13 </a:t>
            </a:r>
            <a:r>
              <a:rPr lang="ru-RU" sz="1000" b="1" dirty="0" err="1" smtClean="0">
                <a:latin typeface="Georgia" pitchFamily="18" charset="0"/>
              </a:rPr>
              <a:t>гадоў</a:t>
            </a:r>
            <a:endParaRPr lang="ru-RU" sz="1000" b="1" dirty="0"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3711" t="28437" r="39453" b="13437"/>
          <a:stretch>
            <a:fillRect/>
          </a:stretch>
        </p:blipFill>
        <p:spPr bwMode="auto">
          <a:xfrm>
            <a:off x="5143504" y="1643056"/>
            <a:ext cx="225290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 l="3711" t="21875" r="39453" b="20000"/>
          <a:stretch>
            <a:fillRect/>
          </a:stretch>
        </p:blipFill>
        <p:spPr bwMode="auto">
          <a:xfrm>
            <a:off x="5143504" y="3143254"/>
            <a:ext cx="225290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643174" y="1857370"/>
            <a:ext cx="9286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1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месца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ў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катэгорыі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6–9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гадоў</a:t>
            </a:r>
            <a:endParaRPr lang="ru-RU" sz="1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1857370"/>
            <a:ext cx="12144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1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месца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ў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катэгорыі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10–17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гадоў</a:t>
            </a:r>
            <a:endParaRPr lang="ru-RU" sz="10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7620" y="3357568"/>
            <a:ext cx="1000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1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месца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ў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сярод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дарослых</a:t>
            </a:r>
            <a:r>
              <a:rPr lang="ru-RU" sz="1000" b="1" dirty="0" smtClean="0">
                <a:solidFill>
                  <a:prstClr val="black"/>
                </a:solidFill>
                <a:latin typeface="Georgia" pitchFamily="18" charset="0"/>
              </a:rPr>
              <a:t> ад 18 </a:t>
            </a:r>
            <a:r>
              <a:rPr lang="ru-RU" sz="1000" b="1" dirty="0" err="1" smtClean="0">
                <a:solidFill>
                  <a:prstClr val="black"/>
                </a:solidFill>
                <a:latin typeface="Georgia" pitchFamily="18" charset="0"/>
              </a:rPr>
              <a:t>гадоў</a:t>
            </a:r>
            <a:endParaRPr lang="ru-RU" sz="1000" b="1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397" t="27000" r="15542" b="4751"/>
          <a:stretch>
            <a:fillRect/>
          </a:stretch>
        </p:blipFill>
        <p:spPr bwMode="auto">
          <a:xfrm>
            <a:off x="500034" y="214296"/>
            <a:ext cx="72008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f_skryhan_ja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1428742"/>
            <a:ext cx="3061629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85984" y="857239"/>
            <a:ext cx="4572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1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Віртуальны раздзел да 115-годдзя Яна Скрыгана </a:t>
            </a:r>
            <a:r>
              <a:rPr lang="be-BY" sz="16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(</a:t>
            </a:r>
            <a:r>
              <a:rPr lang="be-BY" sz="16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1905-19</a:t>
            </a:r>
            <a:r>
              <a:rPr lang="en-US" sz="16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9</a:t>
            </a:r>
            <a:r>
              <a:rPr lang="be-BY" sz="16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2</a:t>
            </a:r>
            <a:r>
              <a:rPr lang="be-BY" sz="1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)</a:t>
            </a:r>
            <a:endParaRPr lang="ru-RU" sz="16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3285" t="19650" r="17022" b="6997"/>
          <a:stretch>
            <a:fillRect/>
          </a:stretch>
        </p:blipFill>
        <p:spPr bwMode="auto">
          <a:xfrm>
            <a:off x="0" y="1428742"/>
            <a:ext cx="547265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3515" t="28564" r="21484" b="18701"/>
          <a:stretch>
            <a:fillRect/>
          </a:stretch>
        </p:blipFill>
        <p:spPr bwMode="auto">
          <a:xfrm>
            <a:off x="642910" y="357172"/>
            <a:ext cx="767994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857238"/>
            <a:ext cx="5572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Гісторыка-краязнаўчы музей “Бацькаўшчына” (а.г.  Камень, Капыльскі раён, Мінская вобл.)</a:t>
            </a:r>
            <a:endParaRPr lang="ru-RU" sz="1400" dirty="0"/>
          </a:p>
        </p:txBody>
      </p:sp>
      <p:pic>
        <p:nvPicPr>
          <p:cNvPr id="3" name="Рисунок 2" descr="skryganushanslider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742"/>
            <a:ext cx="2880000" cy="216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Рисунок 3" descr="skryganushanslider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285998"/>
            <a:ext cx="2880000" cy="216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Рисунок 4" descr="skryganushanslid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357304"/>
            <a:ext cx="2880000" cy="2160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857238"/>
            <a:ext cx="7000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Кругі лёсу Яна Скрыгана Ў Нацыянальнай бібліятэцы Беларусі </a:t>
            </a:r>
          </a:p>
          <a:p>
            <a:pPr algn="ctr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(12.11.2020) 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3" name="Рисунок 2" descr="DSC_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500180"/>
            <a:ext cx="2697600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DSC_0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500180"/>
            <a:ext cx="2697600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28" name="AutoShape 4" descr="Кругі лёсу Яна Скрыга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af_kruhi_liosu_jana_skryha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214428"/>
            <a:ext cx="2250000" cy="288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Рисунок 7" descr="af_jan_skryh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2857502"/>
            <a:ext cx="3108808" cy="1800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f_jan_skryhan_jubilie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1714494"/>
            <a:ext cx="2146051" cy="14400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928676"/>
            <a:ext cx="58579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Юбілейны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вечар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да 115-годдзя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з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дня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нараджэння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Яна Скрыгана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ў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бібліятэцы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№ 3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імя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У. </a:t>
            </a:r>
            <a:r>
              <a:rPr lang="ru-RU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Маякоўскага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(28.11.1020)</a:t>
            </a:r>
          </a:p>
        </p:txBody>
      </p:sp>
      <p:pic>
        <p:nvPicPr>
          <p:cNvPr id="4" name="Рисунок 3" descr="jan_skryhan_jubiliej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643056"/>
            <a:ext cx="3540984" cy="216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Рисунок 4" descr="jan_skryhan_jubiliej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1500180"/>
            <a:ext cx="1445040" cy="216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Рисунок 5" descr="jan_skryhan_jubiliej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143254"/>
            <a:ext cx="2345277" cy="1440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t="12187" r="36132" b="29687"/>
          <a:stretch>
            <a:fillRect/>
          </a:stretch>
        </p:blipFill>
        <p:spPr bwMode="auto">
          <a:xfrm>
            <a:off x="357158" y="285734"/>
            <a:ext cx="7786742" cy="442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90564" y="1839112"/>
            <a:ext cx="22145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e-BY" sz="1400" smtClean="0">
              <a:latin typeface="Georgia" pitchFamily="18" charset="0"/>
            </a:endParaRPr>
          </a:p>
          <a:p>
            <a:endParaRPr lang="be-BY" sz="1400" smtClean="0">
              <a:latin typeface="Georgia" pitchFamily="18" charset="0"/>
            </a:endParaRPr>
          </a:p>
          <a:p>
            <a:endParaRPr lang="be-BY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578" t="13916" r="19140" b="6366"/>
          <a:stretch>
            <a:fillRect/>
          </a:stretch>
        </p:blipFill>
        <p:spPr bwMode="auto">
          <a:xfrm>
            <a:off x="2143108" y="0"/>
            <a:ext cx="4962027" cy="500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928676"/>
            <a:ext cx="714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Папулярызацыя праекта ў інфармацыйнай прасторы</a:t>
            </a:r>
            <a:endParaRPr lang="ru-RU" sz="16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4027" r="17968" b="4375"/>
          <a:stretch>
            <a:fillRect/>
          </a:stretch>
        </p:blipFill>
        <p:spPr bwMode="auto">
          <a:xfrm>
            <a:off x="500033" y="1428742"/>
            <a:ext cx="2948764" cy="31685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Screenshot_20210124_122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1285866"/>
            <a:ext cx="1830728" cy="3339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Screenshot_20210124_120930_com.google.android.youtube.jpg"/>
          <p:cNvPicPr>
            <a:picLocks noChangeAspect="1"/>
          </p:cNvPicPr>
          <p:nvPr/>
        </p:nvPicPr>
        <p:blipFill>
          <a:blip r:embed="rId4" cstate="print"/>
          <a:srcRect t="4166" b="11111"/>
          <a:stretch>
            <a:fillRect/>
          </a:stretch>
        </p:blipFill>
        <p:spPr>
          <a:xfrm>
            <a:off x="5715008" y="1285866"/>
            <a:ext cx="1818270" cy="33377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08" y="785800"/>
            <a:ext cx="4714892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e-BY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Паўнатэкставыя дакументы літаратурнага аб’яднання “Маладняк”</a:t>
            </a:r>
            <a:endParaRPr lang="ru-RU" dirty="0" smtClean="0">
              <a:latin typeface="Georgia" pitchFamily="18" charset="0"/>
            </a:endParaRPr>
          </a:p>
        </p:txBody>
      </p:sp>
      <p:pic>
        <p:nvPicPr>
          <p:cNvPr id="4" name="Рисунок 3" descr="№1 1923 Маладняк Ты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785932"/>
            <a:ext cx="992127" cy="1800000"/>
          </a:xfrm>
          <a:prstGeom prst="rect">
            <a:avLst/>
          </a:prstGeom>
        </p:spPr>
      </p:pic>
      <p:pic>
        <p:nvPicPr>
          <p:cNvPr id="5" name="Рисунок 4" descr="Маладняк Калініншчыны№2 1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1785932"/>
            <a:ext cx="1141611" cy="1800000"/>
          </a:xfrm>
          <a:prstGeom prst="rect">
            <a:avLst/>
          </a:prstGeom>
        </p:spPr>
      </p:pic>
      <p:pic>
        <p:nvPicPr>
          <p:cNvPr id="6" name="Picture 4" descr="C:\Рабочие документы Лаврик\Маладняк\Літаратурныя выданні Маладняка Вокладкі\Часопісы і альманахі Маладняка вокладкі\3. Зарніцы воклад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785932"/>
            <a:ext cx="1297348" cy="1800000"/>
          </a:xfrm>
          <a:prstGeom prst="rect">
            <a:avLst/>
          </a:prstGeom>
          <a:noFill/>
        </p:spPr>
      </p:pic>
      <p:pic>
        <p:nvPicPr>
          <p:cNvPr id="7" name="Рисунок 6" descr="4. Маладняк Я Купалу воклад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1785932"/>
            <a:ext cx="1348861" cy="1800000"/>
          </a:xfrm>
          <a:prstGeom prst="rect">
            <a:avLst/>
          </a:prstGeom>
        </p:spPr>
      </p:pic>
      <p:pic>
        <p:nvPicPr>
          <p:cNvPr id="8" name="Рисунок 7" descr="Страницы из ba692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1785932"/>
            <a:ext cx="1268512" cy="1800000"/>
          </a:xfrm>
          <a:prstGeom prst="rect">
            <a:avLst/>
          </a:prstGeom>
        </p:spPr>
      </p:pic>
      <p:pic>
        <p:nvPicPr>
          <p:cNvPr id="9" name="Рисунок 8" descr="F60EB254-6B75-459C-ACFA-4506F4399188_w1023_n_r0_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2643188"/>
            <a:ext cx="1166182" cy="1800000"/>
          </a:xfrm>
          <a:prstGeom prst="rect">
            <a:avLst/>
          </a:prstGeom>
        </p:spPr>
      </p:pic>
      <p:pic>
        <p:nvPicPr>
          <p:cNvPr id="10" name="Рисунок 9" descr="4. На залатым пакос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3174" y="2643188"/>
            <a:ext cx="1268182" cy="1800000"/>
          </a:xfrm>
          <a:prstGeom prst="rect">
            <a:avLst/>
          </a:prstGeom>
        </p:spPr>
      </p:pic>
      <p:pic>
        <p:nvPicPr>
          <p:cNvPr id="11" name="Picture 2" descr="C:\Рабочие документы Лаврик\Маладняк\Апантаным усё пад сілу. даследаванні пра творчасць маладнякоўцаў\Кніжныя выданні\6. Гарэцкі Маладня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54" y="2643188"/>
            <a:ext cx="1347222" cy="1800000"/>
          </a:xfrm>
          <a:prstGeom prst="rect">
            <a:avLst/>
          </a:prstGeom>
          <a:noFill/>
        </p:spPr>
      </p:pic>
      <p:pic>
        <p:nvPicPr>
          <p:cNvPr id="12" name="Picture 5" descr="C:\Рабочие документы Лаврик\Маладняк\Апантаным усё пад сілу. даследаванні пра творчасць маладнякоўцаў\Кніжныя выданні\5.  Ц. Гартны. Узгоркі і нізіны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5041" y="2643188"/>
            <a:ext cx="1196546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857238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1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Сустрэчы з роднымі пісьменнікаў-“маладнякоўцаў” і далучэнне іх да праекта</a:t>
            </a:r>
            <a:endParaRPr lang="ru-RU" sz="16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3" name="Рисунок 2" descr="105491922_261306644943942_6983644699340919445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85866"/>
            <a:ext cx="256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IMG_20210121_181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571618"/>
            <a:ext cx="2400000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af_jan_skryh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3071816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jan_skryhan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1643056"/>
            <a:ext cx="108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IMG_20210121_1812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1357304"/>
            <a:ext cx="1350000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357686" y="3429006"/>
            <a:ext cx="271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000" b="1" dirty="0" smtClean="0">
                <a:latin typeface="Georgia" pitchFamily="18" charset="0"/>
              </a:rPr>
              <a:t>Яфім Самуілавіч Плаўнік – сын Змітрака Бядулі</a:t>
            </a:r>
            <a:endParaRPr lang="ru-RU" sz="1000" b="1" dirty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5" y="2786064"/>
            <a:ext cx="228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000" b="1" dirty="0" smtClean="0">
                <a:latin typeface="Georgia" pitchFamily="18" charset="0"/>
              </a:rPr>
              <a:t>Галіна Іванаўна Скрыган – дачка Яна Скрыгана</a:t>
            </a:r>
            <a:endParaRPr lang="ru-RU" sz="1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1142990"/>
            <a:ext cx="7786742" cy="2256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Дзякуй за ўвагу!</a:t>
            </a:r>
          </a:p>
          <a:p>
            <a:pPr algn="ctr"/>
            <a:endParaRPr lang="be-BY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lvl="0" algn="ctr"/>
            <a:r>
              <a:rPr lang="be-BY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Запрашаем да знаёмства з праектам на беларускай і рускай версіях інтэрнэт-партала Нацыянальнай бібліятэкі Беларусі – </a:t>
            </a:r>
            <a:r>
              <a:rPr lang="en-US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hlinkClick r:id="rId2"/>
              </a:rPr>
              <a:t>http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hlinkClick r:id="rId2"/>
              </a:rPr>
              <a:t>://</a:t>
            </a:r>
            <a:r>
              <a:rPr lang="en-US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hlinkClick r:id="rId2"/>
              </a:rPr>
              <a:t>www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hlinkClick r:id="rId2"/>
              </a:rPr>
              <a:t>.</a:t>
            </a:r>
            <a:r>
              <a:rPr lang="en-US" sz="14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hlinkClick r:id="rId2"/>
              </a:rPr>
              <a:t>nlb</a:t>
            </a:r>
            <a:r>
              <a:rPr lang="ru-RU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hlinkClick r:id="rId2"/>
              </a:rPr>
              <a:t>.</a:t>
            </a:r>
            <a:r>
              <a:rPr lang="en-US" sz="1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hlinkClick r:id="rId2"/>
              </a:rPr>
              <a:t>by</a:t>
            </a:r>
            <a:endParaRPr lang="be-BY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endParaRPr lang="be-BY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r"/>
            <a:r>
              <a:rPr lang="be-BY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Загадчык інфармацыйна-аналітычнага аддзела</a:t>
            </a:r>
          </a:p>
          <a:p>
            <a:pPr algn="r"/>
            <a:r>
              <a:rPr lang="be-BY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Лаўрык Т. А.</a:t>
            </a:r>
            <a:endParaRPr lang="ru-RU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фіша Маладняк сумесны прае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00"/>
            <a:ext cx="3094959" cy="3857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7284" t="22574" r="26152" b="7396"/>
          <a:stretch>
            <a:fillRect/>
          </a:stretch>
        </p:blipFill>
        <p:spPr bwMode="auto">
          <a:xfrm>
            <a:off x="3000364" y="785800"/>
            <a:ext cx="344742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\\sfs2\IAO\Маладняк\Дакументацыя\Фота з мерапрыемства 14.03\застаў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0717" y="1500180"/>
            <a:ext cx="3153283" cy="1800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3183" r="12140" b="33353"/>
          <a:stretch>
            <a:fillRect/>
          </a:stretch>
        </p:blipFill>
        <p:spPr bwMode="auto">
          <a:xfrm>
            <a:off x="0" y="785770"/>
            <a:ext cx="9144000" cy="435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слай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17773" r="3125" b="11914"/>
          <a:stretch>
            <a:fillRect/>
          </a:stretch>
        </p:blipFill>
        <p:spPr bwMode="auto">
          <a:xfrm>
            <a:off x="-1" y="1"/>
            <a:ext cx="9448735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480" y="785800"/>
            <a:ext cx="57150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e-BY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Мерапрыемствы </a:t>
            </a:r>
            <a:r>
              <a:rPr lang="be-BY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сумеснага праекта “На хвалі часу, у плыні </a:t>
            </a:r>
            <a:r>
              <a:rPr lang="be-BY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жыцця”  ў 2019 годзе</a:t>
            </a:r>
            <a:endParaRPr lang="ru-RU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4" name="Рисунок 3" descr="Афіша. Маракоў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00180"/>
            <a:ext cx="2036260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Тавіз афіш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857370"/>
            <a:ext cx="1527195" cy="216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 descr="Аф¦ш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1500180"/>
            <a:ext cx="2035884" cy="288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Рисунок 11" descr="yes you c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2330" y="1071552"/>
            <a:ext cx="1527195" cy="216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5918" y="785800"/>
            <a:ext cx="671517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e-BY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Правядзенне лекцый  для азнаямлення з праектам:</a:t>
            </a:r>
          </a:p>
          <a:p>
            <a:pPr algn="ctr"/>
            <a:r>
              <a:rPr lang="en-GB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II </a:t>
            </a:r>
            <a:r>
              <a:rPr lang="ru-RU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Абласная школа дырэктараў бібліятэчных сістэм Брэсцкай вобласці</a:t>
            </a:r>
            <a:r>
              <a:rPr lang="en-GB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endParaRPr lang="ru-RU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13" name="Рисунок 12" descr="DSCF9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714494"/>
            <a:ext cx="2880000" cy="2160000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500" t="15576" r="30078" b="42676"/>
          <a:stretch>
            <a:fillRect/>
          </a:stretch>
        </p:blipFill>
        <p:spPr bwMode="auto">
          <a:xfrm>
            <a:off x="3714744" y="1785932"/>
            <a:ext cx="3094723" cy="18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8860" y="785799"/>
            <a:ext cx="400052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e-BY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2020 год – да пачатку </a:t>
            </a:r>
            <a:r>
              <a:rPr lang="en-US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Covid-19</a:t>
            </a:r>
            <a:endParaRPr lang="ru-RU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57356" y="1142990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Прэзентацыя праекта на бібліятэчным мерапрыемстве – Дзень літаб’яднання “Маладняк” (16.01.2020)</a:t>
            </a:r>
            <a:endParaRPr lang="ru-RU" sz="1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12" name="Рисунок 11" descr="Афиша_маладняк_А3_0_!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80"/>
            <a:ext cx="2251019" cy="288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5" name="Рисунок 4" descr="IMG_7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1714494"/>
            <a:ext cx="2160000" cy="144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6" name="Рисунок 5" descr="IMG_7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1714494"/>
            <a:ext cx="2160000" cy="144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7" name="Рисунок 6" descr="IMG_7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3429006"/>
            <a:ext cx="1620000" cy="108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8" name="Рисунок 7" descr="IMG_72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3357568"/>
            <a:ext cx="1620000" cy="108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9" name="Рисунок 8" descr="IMG_72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2786064"/>
            <a:ext cx="1620000" cy="10800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637</Words>
  <Application>Microsoft Office PowerPoint</Application>
  <PresentationFormat>Экран (16:9)</PresentationFormat>
  <Paragraphs>56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adm</cp:lastModifiedBy>
  <cp:revision>163</cp:revision>
  <dcterms:created xsi:type="dcterms:W3CDTF">2019-05-22T08:58:31Z</dcterms:created>
  <dcterms:modified xsi:type="dcterms:W3CDTF">2021-01-26T06:10:20Z</dcterms:modified>
</cp:coreProperties>
</file>